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854" y="-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38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3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336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88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115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653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60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771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713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261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0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05BF9-2215-44D0-9780-5835CBB2A9DF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A0AD-CF9D-48ED-9C79-52C4F06C7C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546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jpe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0D4D84A-766C-4880-A272-5614358E314C}"/>
              </a:ext>
            </a:extLst>
          </p:cNvPr>
          <p:cNvSpPr/>
          <p:nvPr/>
        </p:nvSpPr>
        <p:spPr>
          <a:xfrm>
            <a:off x="-1" y="2463980"/>
            <a:ext cx="6858000" cy="7425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026" name="Picture 2" descr="สีและเครื่องหมายความปลอดภัย | บริหารทรัพยากรมนุษย์ โดย SIAMHRM.COM :-  ข้อมูลเกี่ยวกับ สีและเครื่องหมายความปลอดภัย, บทความ สีและเครื่องหมาย ความปลอดภัย, ตัวอย่าง สีและเครื่องหมายความปลอดภัย, HR, HRM">
            <a:extLst>
              <a:ext uri="{FF2B5EF4-FFF2-40B4-BE49-F238E27FC236}">
                <a16:creationId xmlns:a16="http://schemas.microsoft.com/office/drawing/2014/main" id="{9C107423-23ED-418F-A219-9444F609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9506" r="2493" b="13096"/>
          <a:stretch/>
        </p:blipFill>
        <p:spPr bwMode="auto">
          <a:xfrm>
            <a:off x="0" y="0"/>
            <a:ext cx="6858000" cy="8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550F4AC-18F6-490C-B81C-DC7817A51077}"/>
              </a:ext>
            </a:extLst>
          </p:cNvPr>
          <p:cNvSpPr/>
          <p:nvPr/>
        </p:nvSpPr>
        <p:spPr>
          <a:xfrm>
            <a:off x="0" y="83292"/>
            <a:ext cx="6858000" cy="66592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28373F-D158-46AC-9B8E-DC1B91A882BE}"/>
              </a:ext>
            </a:extLst>
          </p:cNvPr>
          <p:cNvSpPr txBox="1"/>
          <p:nvPr/>
        </p:nvSpPr>
        <p:spPr>
          <a:xfrm>
            <a:off x="456490" y="207483"/>
            <a:ext cx="6722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การจำแนกประเภทความเป็นอันตรายตามระบบ</a:t>
            </a:r>
            <a:r>
              <a:rPr lang="en-US" sz="25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cs typeface="Layiji MaHaNiYom BAO 1.2" panose="02000000000000000000" pitchFamily="2" charset="0"/>
              </a:rPr>
              <a:t>GHS</a:t>
            </a:r>
            <a:endParaRPr lang="th-TH" sz="2500" b="1" dirty="0">
              <a:solidFill>
                <a:srgbClr val="FF0000"/>
              </a:solidFill>
              <a:cs typeface="Layiji MaHaNiYom BAO 1.2" panose="020000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86E3F44-8BB8-4C2F-970B-142A12A0C159}"/>
              </a:ext>
            </a:extLst>
          </p:cNvPr>
          <p:cNvSpPr/>
          <p:nvPr/>
        </p:nvSpPr>
        <p:spPr>
          <a:xfrm>
            <a:off x="38160" y="2096181"/>
            <a:ext cx="5092826" cy="3284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4D306D-754A-4406-A5C8-3430A4826652}"/>
              </a:ext>
            </a:extLst>
          </p:cNvPr>
          <p:cNvSpPr txBox="1"/>
          <p:nvPr/>
        </p:nvSpPr>
        <p:spPr>
          <a:xfrm>
            <a:off x="111826" y="2125673"/>
            <a:ext cx="53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จำแนกความเป็นอันตรายของสารเคมีเป็น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3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 ด้าน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45D18A-78E8-4386-9A32-01051278D134}"/>
              </a:ext>
            </a:extLst>
          </p:cNvPr>
          <p:cNvSpPr/>
          <p:nvPr/>
        </p:nvSpPr>
        <p:spPr>
          <a:xfrm>
            <a:off x="1185" y="2456346"/>
            <a:ext cx="6858000" cy="3304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87450A91-8AF4-44B9-8BF1-B3BC94DFB268}"/>
              </a:ext>
            </a:extLst>
          </p:cNvPr>
          <p:cNvSpPr txBox="1"/>
          <p:nvPr/>
        </p:nvSpPr>
        <p:spPr>
          <a:xfrm>
            <a:off x="1667558" y="2452106"/>
            <a:ext cx="448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ความเป็นอันตรายทางกายภาพ</a:t>
            </a:r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35A031F8-CDAB-437A-9257-35EA25E2C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139" y="2812798"/>
            <a:ext cx="1005276" cy="1005276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248C83EF-7717-485C-8244-6D2C32BF0994}"/>
              </a:ext>
            </a:extLst>
          </p:cNvPr>
          <p:cNvSpPr txBox="1"/>
          <p:nvPr/>
        </p:nvSpPr>
        <p:spPr>
          <a:xfrm>
            <a:off x="4696446" y="3491104"/>
            <a:ext cx="2683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- สารไวไฟ</a:t>
            </a:r>
          </a:p>
          <a:p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- สาร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ที่ทำปฏิกิริยาได้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ด้วย</a:t>
            </a: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r>
              <a:rPr lang="th-TH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  ตนเอง</a:t>
            </a:r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latin typeface="2005_iannnnnGMO" panose="02000000000000000000" pitchFamily="2" charset="0"/>
              <a:cs typeface="2005_iannnnnGMO" panose="02000000000000000000" pitchFamily="2" charset="0"/>
            </a:endParaRP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- สารที่ลุกติดไฟได้เอง</a:t>
            </a: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- สารที่เกิดความร้อนได้เอง</a:t>
            </a:r>
          </a:p>
          <a:p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- สารที่ให้แก๊สไวไฟ</a:t>
            </a:r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3F96B44D-26F7-43B6-B437-4CA5B3CD6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3" y="4047565"/>
            <a:ext cx="995578" cy="977325"/>
          </a:xfrm>
          <a:prstGeom prst="rect">
            <a:avLst/>
          </a:prstGeom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9B8D404A-3268-4C9E-B3D2-B471723351BF}"/>
              </a:ext>
            </a:extLst>
          </p:cNvPr>
          <p:cNvSpPr txBox="1"/>
          <p:nvPr/>
        </p:nvSpPr>
        <p:spPr>
          <a:xfrm>
            <a:off x="955542" y="4262336"/>
            <a:ext cx="155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- แก๊สภายใต้</a:t>
            </a:r>
          </a:p>
          <a:p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 ความ</a:t>
            </a:r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ดัน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3702F9-86D2-41BA-B450-8BCCA54FEB15}"/>
              </a:ext>
            </a:extLst>
          </p:cNvPr>
          <p:cNvCxnSpPr>
            <a:cxnSpLocks/>
          </p:cNvCxnSpPr>
          <p:nvPr/>
        </p:nvCxnSpPr>
        <p:spPr>
          <a:xfrm flipH="1" flipV="1">
            <a:off x="2599336" y="2824293"/>
            <a:ext cx="11475" cy="225368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1043">
            <a:extLst>
              <a:ext uri="{FF2B5EF4-FFF2-40B4-BE49-F238E27FC236}">
                <a16:creationId xmlns:a16="http://schemas.microsoft.com/office/drawing/2014/main" id="{B3D542A8-D496-4D29-8754-CA6802243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332" y="2807663"/>
            <a:ext cx="1071679" cy="1070193"/>
          </a:xfrm>
          <a:prstGeom prst="rect">
            <a:avLst/>
          </a:prstGeom>
        </p:spPr>
      </p:pic>
      <p:sp>
        <p:nvSpPr>
          <p:cNvPr id="1046" name="TextBox 1045">
            <a:extLst>
              <a:ext uri="{FF2B5EF4-FFF2-40B4-BE49-F238E27FC236}">
                <a16:creationId xmlns:a16="http://schemas.microsoft.com/office/drawing/2014/main" id="{9B8CBFAE-CB78-40B1-8EDB-6DAD55DC7E1D}"/>
              </a:ext>
            </a:extLst>
          </p:cNvPr>
          <p:cNvSpPr txBox="1"/>
          <p:nvPr/>
        </p:nvSpPr>
        <p:spPr>
          <a:xfrm>
            <a:off x="887187" y="3057817"/>
            <a:ext cx="187161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สา</a:t>
            </a:r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รออก</a:t>
            </a:r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ซิ</a:t>
            </a:r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ไดส์</a:t>
            </a:r>
          </a:p>
          <a:p>
            <a:endParaRPr lang="th-TH" sz="300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  <a:p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- สาร</a:t>
            </a:r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เปอร์</a:t>
            </a:r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ออกไซด์</a:t>
            </a:r>
          </a:p>
          <a:p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  อินทรีย์</a:t>
            </a:r>
            <a:endParaRPr lang="th-TH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pic>
        <p:nvPicPr>
          <p:cNvPr id="1050" name="Picture 1049">
            <a:extLst>
              <a:ext uri="{FF2B5EF4-FFF2-40B4-BE49-F238E27FC236}">
                <a16:creationId xmlns:a16="http://schemas.microsoft.com/office/drawing/2014/main" id="{5A1C10E4-6C04-4798-862A-C33202B8B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45" b="95685" l="7875" r="92125">
                        <a14:foregroundMark x1="50500" y1="9645" x2="50500" y2="9645"/>
                        <a14:foregroundMark x1="52625" y1="9645" x2="47375" y2="14467"/>
                        <a14:foregroundMark x1="7875" y1="51904" x2="7875" y2="51904"/>
                        <a14:foregroundMark x1="11000" y1="54061" x2="11000" y2="54061"/>
                        <a14:foregroundMark x1="11000" y1="54061" x2="11000" y2="55584"/>
                        <a14:foregroundMark x1="11000" y1="55584" x2="11000" y2="55584"/>
                        <a14:foregroundMark x1="10500" y1="55076" x2="10500" y2="55076"/>
                        <a14:foregroundMark x1="10500" y1="54061" x2="10500" y2="54061"/>
                        <a14:foregroundMark x1="8875" y1="53426" x2="14625" y2="55076"/>
                        <a14:foregroundMark x1="91125" y1="50888" x2="91125" y2="50888"/>
                        <a14:foregroundMark x1="91625" y1="53426" x2="92125" y2="54061"/>
                        <a14:foregroundMark x1="44750" y1="91497" x2="44750" y2="91497"/>
                        <a14:foregroundMark x1="46375" y1="91497" x2="46375" y2="91497"/>
                        <a14:foregroundMark x1="47875" y1="92005" x2="47875" y2="92005"/>
                        <a14:foregroundMark x1="49500" y1="93147" x2="49500" y2="93147"/>
                        <a14:foregroundMark x1="49500" y1="94670" x2="49500" y2="94670"/>
                        <a14:foregroundMark x1="49500" y1="95685" x2="49500" y2="95685"/>
                        <a14:foregroundMark x1="53125" y1="38198" x2="53125" y2="38198"/>
                        <a14:foregroundMark x1="51000" y1="31853" x2="56250" y2="44036"/>
                        <a14:foregroundMark x1="55750" y1="38706" x2="58375" y2="33376"/>
                        <a14:foregroundMark x1="52125" y1="40228" x2="50500" y2="70939"/>
                        <a14:foregroundMark x1="50500" y1="70939" x2="73875" y2="47716"/>
                        <a14:foregroundMark x1="73875" y1="47716" x2="30875" y2="49619"/>
                        <a14:foregroundMark x1="30875" y1="49619" x2="60250" y2="37056"/>
                        <a14:foregroundMark x1="60250" y1="37056" x2="60375" y2="40228"/>
                        <a14:foregroundMark x1="52625" y1="64086" x2="40625" y2="36802"/>
                        <a14:foregroundMark x1="40625" y1="36802" x2="38625" y2="66624"/>
                        <a14:foregroundMark x1="38625" y1="66624" x2="60125" y2="46447"/>
                        <a14:foregroundMark x1="60125" y1="46447" x2="58375" y2="36041"/>
                        <a14:foregroundMark x1="58875" y1="43401" x2="56750" y2="31853"/>
                        <a14:foregroundMark x1="51000" y1="55076" x2="58875" y2="61929"/>
                        <a14:foregroundMark x1="33875" y1="55584" x2="50000" y2="22335"/>
                        <a14:foregroundMark x1="55750" y1="32868" x2="55750" y2="32868"/>
                        <a14:foregroundMark x1="56750" y1="30838" x2="56750" y2="30838"/>
                        <a14:foregroundMark x1="56750" y1="30838" x2="56750" y2="30838"/>
                        <a14:foregroundMark x1="56750" y1="30838" x2="56750" y2="30838"/>
                        <a14:foregroundMark x1="56750" y1="30838" x2="56750" y2="30838"/>
                        <a14:foregroundMark x1="55750" y1="34518" x2="57250" y2="27665"/>
                        <a14:foregroundMark x1="63000" y1="69289" x2="38000" y2="68274"/>
                        <a14:foregroundMark x1="40625" y1="65102" x2="40625" y2="66624"/>
                        <a14:foregroundMark x1="40625" y1="69289" x2="40625" y2="71447"/>
                        <a14:foregroundMark x1="40125" y1="71954" x2="40125" y2="71954"/>
                        <a14:foregroundMark x1="39125" y1="70939" x2="39125" y2="70939"/>
                        <a14:foregroundMark x1="38625" y1="69797" x2="38625" y2="69797"/>
                        <a14:foregroundMark x1="38625" y1="69797" x2="38625" y2="69797"/>
                        <a14:foregroundMark x1="36500" y1="69289" x2="36500" y2="69289"/>
                        <a14:foregroundMark x1="36500" y1="69289" x2="36500" y2="69289"/>
                        <a14:foregroundMark x1="37000" y1="36041" x2="61125" y2="57107"/>
                        <a14:foregroundMark x1="61125" y1="57107" x2="25250" y2="51015"/>
                        <a14:foregroundMark x1="25250" y1="51015" x2="54500" y2="52157"/>
                        <a14:foregroundMark x1="54500" y1="52157" x2="24500" y2="60660"/>
                        <a14:foregroundMark x1="24500" y1="60660" x2="60250" y2="51396"/>
                        <a14:foregroundMark x1="60250" y1="51396" x2="32875" y2="62944"/>
                        <a14:foregroundMark x1="32875" y1="62944" x2="65500" y2="69543"/>
                        <a14:foregroundMark x1="65500" y1="69543" x2="33375" y2="62563"/>
                        <a14:foregroundMark x1="33375" y1="62563" x2="49625" y2="38325"/>
                        <a14:foregroundMark x1="49625" y1="38325" x2="64000" y2="44036"/>
                        <a14:foregroundMark x1="43250" y1="28680" x2="16625" y2="55076"/>
                        <a14:foregroundMark x1="16625" y1="55076" x2="39125" y2="34645"/>
                        <a14:foregroundMark x1="39125" y1="34645" x2="37500" y2="42893"/>
                        <a14:foregroundMark x1="51625" y1="26015" x2="66000" y2="49746"/>
                        <a14:foregroundMark x1="66000" y1="49746" x2="45000" y2="22208"/>
                        <a14:foregroundMark x1="45000" y1="22208" x2="66250" y2="44543"/>
                        <a14:foregroundMark x1="66250" y1="44543" x2="48500" y2="24492"/>
                        <a14:foregroundMark x1="52125" y1="22843" x2="56250" y2="26015"/>
                        <a14:foregroundMark x1="66625" y1="50254" x2="75000" y2="48731"/>
                        <a14:foregroundMark x1="72375" y1="48731" x2="51750" y2="24239"/>
                        <a14:foregroundMark x1="51750" y1="24239" x2="66125" y2="33376"/>
                        <a14:foregroundMark x1="53625" y1="49746" x2="50500" y2="44036"/>
                        <a14:foregroundMark x1="71875" y1="56091" x2="70750" y2="67766"/>
                        <a14:foregroundMark x1="45875" y1="80964" x2="42250" y2="86168"/>
                        <a14:foregroundMark x1="41625" y1="71447" x2="39125" y2="74619"/>
                        <a14:foregroundMark x1="58375" y1="30838" x2="58375" y2="23858"/>
                        <a14:foregroundMark x1="49500" y1="16497" x2="53625" y2="17640"/>
                        <a14:foregroundMark x1="36500" y1="31853" x2="36500" y2="31853"/>
                        <a14:foregroundMark x1="41125" y1="23858" x2="41125" y2="23858"/>
                        <a14:foregroundMark x1="46375" y1="23858" x2="45375" y2="26523"/>
                        <a14:foregroundMark x1="32875" y1="34518" x2="32875" y2="34518"/>
                        <a14:foregroundMark x1="32875" y1="34518" x2="32875" y2="34518"/>
                        <a14:foregroundMark x1="30750" y1="41878" x2="30250" y2="44036"/>
                        <a14:foregroundMark x1="30250" y1="44036" x2="30250" y2="44036"/>
                        <a14:foregroundMark x1="30250" y1="40228" x2="30250" y2="40228"/>
                        <a14:foregroundMark x1="30250" y1="38706" x2="30250" y2="38706"/>
                        <a14:foregroundMark x1="30250" y1="37056" x2="30250" y2="37056"/>
                        <a14:foregroundMark x1="30750" y1="35025" x2="30750" y2="35025"/>
                        <a14:foregroundMark x1="32375" y1="32868" x2="32375" y2="32868"/>
                        <a14:foregroundMark x1="43750" y1="49239" x2="43750" y2="47716"/>
                        <a14:foregroundMark x1="44750" y1="46066" x2="46375" y2="46066"/>
                        <a14:foregroundMark x1="47875" y1="45051" x2="47875" y2="45051"/>
                        <a14:foregroundMark x1="48500" y1="45051" x2="48500" y2="45051"/>
                        <a14:foregroundMark x1="50500" y1="43401" x2="50500" y2="43401"/>
                        <a14:foregroundMark x1="50500" y1="42386" x2="50500" y2="42386"/>
                        <a14:foregroundMark x1="51000" y1="40228" x2="51000" y2="40228"/>
                        <a14:foregroundMark x1="51000" y1="40228" x2="51000" y2="41878"/>
                        <a14:foregroundMark x1="51000" y1="41878" x2="51000" y2="41878"/>
                        <a14:foregroundMark x1="51000" y1="42386" x2="51000" y2="42386"/>
                        <a14:foregroundMark x1="49500" y1="42893" x2="49500" y2="42893"/>
                        <a14:foregroundMark x1="49500" y1="42893" x2="49500" y2="42893"/>
                        <a14:foregroundMark x1="49000" y1="44036" x2="49000" y2="44036"/>
                        <a14:foregroundMark x1="49000" y1="44036" x2="49000" y2="44036"/>
                        <a14:foregroundMark x1="49000" y1="44036" x2="47875" y2="45558"/>
                        <a14:foregroundMark x1="46375" y1="46574" x2="46375" y2="46574"/>
                        <a14:foregroundMark x1="49500" y1="38198" x2="51000" y2="39213"/>
                        <a14:foregroundMark x1="50500" y1="42386" x2="50500" y2="42386"/>
                        <a14:foregroundMark x1="50500" y1="42386" x2="50500" y2="45051"/>
                        <a14:foregroundMark x1="50500" y1="45051" x2="50500" y2="45051"/>
                        <a14:foregroundMark x1="52625" y1="46066" x2="56250" y2="49746"/>
                        <a14:foregroundMark x1="56750" y1="51904" x2="57750" y2="56091"/>
                        <a14:foregroundMark x1="57750" y1="58756" x2="58375" y2="61929"/>
                        <a14:foregroundMark x1="58875" y1="62944" x2="58875" y2="62944"/>
                        <a14:foregroundMark x1="58875" y1="66117" x2="58875" y2="66117"/>
                        <a14:foregroundMark x1="58875" y1="67259" x2="58875" y2="67259"/>
                        <a14:foregroundMark x1="63000" y1="61929" x2="63000" y2="61929"/>
                        <a14:foregroundMark x1="63000" y1="61421" x2="63000" y2="61421"/>
                        <a14:foregroundMark x1="63000" y1="59772" x2="63000" y2="59772"/>
                        <a14:foregroundMark x1="63000" y1="59264" x2="63000" y2="59264"/>
                        <a14:foregroundMark x1="63000" y1="61929" x2="63000" y2="65102"/>
                        <a14:foregroundMark x1="62500" y1="66117" x2="62500" y2="68782"/>
                        <a14:foregroundMark x1="62500" y1="68782" x2="62500" y2="68782"/>
                        <a14:foregroundMark x1="60875" y1="67259" x2="60875" y2="65609"/>
                        <a14:foregroundMark x1="61500" y1="67259" x2="61500" y2="71954"/>
                        <a14:foregroundMark x1="61500" y1="71954" x2="63000" y2="71954"/>
                        <a14:foregroundMark x1="63500" y1="71954" x2="63500" y2="71954"/>
                        <a14:foregroundMark x1="64000" y1="72970" x2="59375" y2="74619"/>
                        <a14:foregroundMark x1="56250" y1="74112" x2="53125" y2="74112"/>
                        <a14:foregroundMark x1="49000" y1="74112" x2="49000" y2="74112"/>
                        <a14:foregroundMark x1="63000" y1="70939" x2="63000" y2="70939"/>
                        <a14:foregroundMark x1="57750" y1="70939" x2="55250" y2="70939"/>
                        <a14:foregroundMark x1="55250" y1="70939" x2="55250" y2="70939"/>
                        <a14:foregroundMark x1="54625" y1="71954" x2="54625" y2="71954"/>
                        <a14:foregroundMark x1="41125" y1="74112" x2="41125" y2="74112"/>
                        <a14:foregroundMark x1="40625" y1="74112" x2="48500" y2="76142"/>
                        <a14:foregroundMark x1="51000" y1="76142" x2="51000" y2="76142"/>
                        <a14:foregroundMark x1="45375" y1="74112" x2="45375" y2="74112"/>
                        <a14:foregroundMark x1="45375" y1="74112" x2="39125" y2="74112"/>
                        <a14:foregroundMark x1="36000" y1="72462" x2="36000" y2="72462"/>
                        <a14:foregroundMark x1="36000" y1="71954" x2="36000" y2="71954"/>
                        <a14:foregroundMark x1="36000" y1="69797" x2="36000" y2="69797"/>
                        <a14:foregroundMark x1="37500" y1="69797" x2="37500" y2="69797"/>
                        <a14:foregroundMark x1="38000" y1="69797" x2="38000" y2="69797"/>
                        <a14:foregroundMark x1="37000" y1="69289" x2="37000" y2="69289"/>
                        <a14:foregroundMark x1="37000" y1="69289" x2="37000" y2="69289"/>
                        <a14:foregroundMark x1="37000" y1="66624" x2="37000" y2="66624"/>
                        <a14:foregroundMark x1="36000" y1="69289" x2="36000" y2="69289"/>
                        <a14:foregroundMark x1="38000" y1="69289" x2="38000" y2="69289"/>
                        <a14:foregroundMark x1="37500" y1="67259" x2="37500" y2="67259"/>
                        <a14:foregroundMark x1="68750" y1="35533" x2="68750" y2="35533"/>
                        <a14:foregroundMark x1="68750" y1="35533" x2="68750" y2="35533"/>
                        <a14:foregroundMark x1="68750" y1="35533" x2="68750" y2="35533"/>
                        <a14:foregroundMark x1="68750" y1="35533" x2="68750" y2="35533"/>
                        <a14:foregroundMark x1="67125" y1="39721" x2="67125" y2="39721"/>
                        <a14:foregroundMark x1="67125" y1="39721" x2="67125" y2="39721"/>
                        <a14:foregroundMark x1="67125" y1="39721" x2="67125" y2="39721"/>
                        <a14:backgroundMark x1="23500" y1="37690" x2="23500" y2="37690"/>
                        <a14:backgroundMark x1="33375" y1="30203" x2="33375" y2="30203"/>
                        <a14:backgroundMark x1="62000" y1="21827" x2="62000" y2="21827"/>
                        <a14:backgroundMark x1="8427" y1="54016" x2="625" y2="54061"/>
                        <a14:backgroundMark x1="32163" y1="53880" x2="20785" y2="5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762" y="2838131"/>
            <a:ext cx="1051135" cy="1035367"/>
          </a:xfrm>
          <a:prstGeom prst="rect">
            <a:avLst/>
          </a:prstGeom>
        </p:spPr>
      </p:pic>
      <p:sp>
        <p:nvSpPr>
          <p:cNvPr id="1052" name="TextBox 1051">
            <a:extLst>
              <a:ext uri="{FF2B5EF4-FFF2-40B4-BE49-F238E27FC236}">
                <a16:creationId xmlns:a16="http://schemas.microsoft.com/office/drawing/2014/main" id="{D2688060-D181-46E0-97D5-BAF44A380141}"/>
              </a:ext>
            </a:extLst>
          </p:cNvPr>
          <p:cNvSpPr txBox="1"/>
          <p:nvPr/>
        </p:nvSpPr>
        <p:spPr>
          <a:xfrm>
            <a:off x="2534893" y="3993846"/>
            <a:ext cx="237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- วัตถุ</a:t>
            </a:r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ระเบิด</a:t>
            </a:r>
          </a:p>
          <a:p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- สาร</a:t>
            </a:r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ที่ทำปฏิกิริยาได้</a:t>
            </a:r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ด้วย</a:t>
            </a:r>
          </a:p>
          <a:p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  ตนเอง</a:t>
            </a:r>
            <a:endParaRPr lang="th-TH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  <a:p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- สาร</a:t>
            </a:r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เปอร์ออกไซด์อินทรีย์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C10A16-CD43-4B7A-81CF-59F5B92E0FBD}"/>
              </a:ext>
            </a:extLst>
          </p:cNvPr>
          <p:cNvCxnSpPr>
            <a:cxnSpLocks/>
          </p:cNvCxnSpPr>
          <p:nvPr/>
        </p:nvCxnSpPr>
        <p:spPr>
          <a:xfrm flipV="1">
            <a:off x="-33814" y="3928665"/>
            <a:ext cx="2599337" cy="100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8CE62C7-0AA5-4711-AB74-4D40250FD6F1}"/>
              </a:ext>
            </a:extLst>
          </p:cNvPr>
          <p:cNvCxnSpPr>
            <a:cxnSpLocks/>
          </p:cNvCxnSpPr>
          <p:nvPr/>
        </p:nvCxnSpPr>
        <p:spPr>
          <a:xfrm flipH="1" flipV="1">
            <a:off x="4726426" y="2837009"/>
            <a:ext cx="651" cy="224902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E52EB18F-4C8E-4FB8-BDD9-747471A13E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5104455"/>
            <a:ext cx="6865903" cy="3472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CD35D3E-BCB5-4A79-B451-A7CAF9D031E6}"/>
              </a:ext>
            </a:extLst>
          </p:cNvPr>
          <p:cNvSpPr txBox="1"/>
          <p:nvPr/>
        </p:nvSpPr>
        <p:spPr>
          <a:xfrm>
            <a:off x="1559165" y="5077255"/>
            <a:ext cx="40722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700" b="1" spc="100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ความเป็นอันตรายต่อสุขภาพ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97B4158-DE6F-4990-B6E6-7DA73AE750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67" b="97222" l="1111" r="96556">
                        <a14:foregroundMark x1="22111" y1="30778" x2="22111" y2="30778"/>
                        <a14:foregroundMark x1="59778" y1="11444" x2="59778" y2="11444"/>
                        <a14:foregroundMark x1="50667" y1="3667" x2="50667" y2="3667"/>
                        <a14:foregroundMark x1="25111" y1="73444" x2="25111" y2="73444"/>
                        <a14:foregroundMark x1="36000" y1="57000" x2="36000" y2="57000"/>
                        <a14:foregroundMark x1="42333" y1="74111" x2="42333" y2="74111"/>
                        <a14:foregroundMark x1="55000" y1="71111" x2="55000" y2="71111"/>
                        <a14:foregroundMark x1="63667" y1="61000" x2="63667" y2="61000"/>
                        <a14:foregroundMark x1="49111" y1="54889" x2="49111" y2="54889"/>
                        <a14:foregroundMark x1="50111" y1="51667" x2="50111" y2="51667"/>
                        <a14:foregroundMark x1="53333" y1="56444" x2="53333" y2="56444"/>
                        <a14:foregroundMark x1="53889" y1="55889" x2="53889" y2="55889"/>
                        <a14:foregroundMark x1="48222" y1="64111" x2="48222" y2="64111"/>
                        <a14:foregroundMark x1="45111" y1="60222" x2="44222" y2="58333"/>
                        <a14:foregroundMark x1="44222" y1="55667" x2="51333" y2="69444"/>
                        <a14:foregroundMark x1="51333" y1="69444" x2="49667" y2="74889"/>
                        <a14:foregroundMark x1="50333" y1="66111" x2="47222" y2="57778"/>
                        <a14:foregroundMark x1="47222" y1="57778" x2="47667" y2="50667"/>
                        <a14:foregroundMark x1="47667" y1="50667" x2="48778" y2="58333"/>
                        <a14:foregroundMark x1="48778" y1="58333" x2="55000" y2="58778"/>
                        <a14:foregroundMark x1="55222" y1="59444" x2="55222" y2="57222"/>
                        <a14:foregroundMark x1="29333" y1="78000" x2="29333" y2="78000"/>
                        <a14:foregroundMark x1="2444" y1="50111" x2="2444" y2="50111"/>
                        <a14:foregroundMark x1="49556" y1="97444" x2="49556" y2="97444"/>
                        <a14:foregroundMark x1="96556" y1="50778" x2="96556" y2="50778"/>
                        <a14:foregroundMark x1="1111" y1="51111" x2="1111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80" y="5499958"/>
            <a:ext cx="999021" cy="99902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FEDEE75-BF7A-4C60-9660-266D97520948}"/>
              </a:ext>
            </a:extLst>
          </p:cNvPr>
          <p:cNvSpPr txBox="1"/>
          <p:nvPr/>
        </p:nvSpPr>
        <p:spPr>
          <a:xfrm>
            <a:off x="969402" y="5530074"/>
            <a:ext cx="412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2005_iannnnnGMO" panose="02000000000000000000" pitchFamily="2" charset="0"/>
                <a:cs typeface="2005_iannnnnGMO" panose="02000000000000000000" pitchFamily="2" charset="0"/>
              </a:rPr>
              <a:t>- ก่อมะเร็ง         </a:t>
            </a:r>
            <a:r>
              <a:rPr lang="th-TH" sz="16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       - </a:t>
            </a:r>
            <a:r>
              <a:rPr lang="th-TH" sz="1600" dirty="0">
                <a:latin typeface="2005_iannnnnGMO" panose="02000000000000000000" pitchFamily="2" charset="0"/>
                <a:cs typeface="2005_iannnnnGMO" panose="02000000000000000000" pitchFamily="2" charset="0"/>
              </a:rPr>
              <a:t>อันตรายจากการสำลัก               - เป็นพิษต่อระบบสืบพันธุ์ </a:t>
            </a:r>
            <a:r>
              <a:rPr lang="th-TH" sz="16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 - </a:t>
            </a:r>
            <a:r>
              <a:rPr lang="th-TH" sz="1600" dirty="0">
                <a:latin typeface="2005_iannnnnGMO" panose="02000000000000000000" pitchFamily="2" charset="0"/>
                <a:cs typeface="2005_iannnnnGMO" panose="02000000000000000000" pitchFamily="2" charset="0"/>
              </a:rPr>
              <a:t>ก่อให้เกิดการกลายพันธุ์                                                                 - เกิดการแพ้หรือหอบหืด</a:t>
            </a:r>
            <a:r>
              <a:rPr lang="th-TH" sz="16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หรือหายใจ</a:t>
            </a:r>
            <a:r>
              <a:rPr lang="th-TH" sz="1600" dirty="0">
                <a:latin typeface="2005_iannnnnGMO" panose="02000000000000000000" pitchFamily="2" charset="0"/>
                <a:cs typeface="2005_iannnnnGMO" panose="02000000000000000000" pitchFamily="2" charset="0"/>
              </a:rPr>
              <a:t>ลำบากเมื่อสูดดม                            - เป็นพิษต่อระบบอวัยวะเป้าหมาย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6C4BBE3-85F5-48A5-9309-985B272FB022}"/>
              </a:ext>
            </a:extLst>
          </p:cNvPr>
          <p:cNvCxnSpPr>
            <a:cxnSpLocks/>
          </p:cNvCxnSpPr>
          <p:nvPr/>
        </p:nvCxnSpPr>
        <p:spPr>
          <a:xfrm>
            <a:off x="-15958" y="6526030"/>
            <a:ext cx="4742384" cy="2464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800C729-08A1-4345-9833-5F89B6F37CD0}"/>
              </a:ext>
            </a:extLst>
          </p:cNvPr>
          <p:cNvCxnSpPr>
            <a:cxnSpLocks/>
          </p:cNvCxnSpPr>
          <p:nvPr/>
        </p:nvCxnSpPr>
        <p:spPr>
          <a:xfrm flipH="1" flipV="1">
            <a:off x="4681297" y="5451710"/>
            <a:ext cx="24783" cy="2181239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470872BA-B3A3-4B78-8CC5-5D38E0C691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36" y="6652202"/>
            <a:ext cx="1001488" cy="100148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0950F4B-0A0E-431B-B004-17907322B1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7684869"/>
            <a:ext cx="6858000" cy="34747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D1DC5C2-5F89-40BB-8122-C50D051B3D74}"/>
              </a:ext>
            </a:extLst>
          </p:cNvPr>
          <p:cNvSpPr txBox="1"/>
          <p:nvPr/>
        </p:nvSpPr>
        <p:spPr>
          <a:xfrm>
            <a:off x="972255" y="6565535"/>
            <a:ext cx="323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- ระคายเคือง</a:t>
            </a:r>
          </a:p>
          <a:p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- ทำให้เกิดการแพ้ที่ผิวหนัง</a:t>
            </a:r>
          </a:p>
          <a:p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- เป็นพิษเฉียบพลัน</a:t>
            </a:r>
          </a:p>
          <a:p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- ระคายเคืองทางเดินหายใจ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BF9EAA5-0AE6-40A6-AEB2-18CC279D85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97654" y="6697748"/>
            <a:ext cx="952500" cy="95250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EA1D759-03D8-49EC-82AC-C3B3F54469DD}"/>
              </a:ext>
            </a:extLst>
          </p:cNvPr>
          <p:cNvCxnSpPr>
            <a:cxnSpLocks/>
          </p:cNvCxnSpPr>
          <p:nvPr/>
        </p:nvCxnSpPr>
        <p:spPr>
          <a:xfrm flipV="1">
            <a:off x="4704735" y="6538354"/>
            <a:ext cx="2142397" cy="1332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BDE21F1-65B1-4BB8-B503-07DD5851E287}"/>
              </a:ext>
            </a:extLst>
          </p:cNvPr>
          <p:cNvSpPr txBox="1"/>
          <p:nvPr/>
        </p:nvSpPr>
        <p:spPr>
          <a:xfrm>
            <a:off x="5639935" y="6883615"/>
            <a:ext cx="153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- เป็นอันตราย</a:t>
            </a:r>
          </a:p>
          <a:p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   ถึง</a:t>
            </a:r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ชีวิต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826E893-6BED-49A2-A934-C8A63CAD96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4550" y="5515883"/>
            <a:ext cx="1002723" cy="100272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961ED68-71C3-4550-B956-F6E47F327999}"/>
              </a:ext>
            </a:extLst>
          </p:cNvPr>
          <p:cNvSpPr txBox="1"/>
          <p:nvPr/>
        </p:nvSpPr>
        <p:spPr>
          <a:xfrm>
            <a:off x="5679280" y="5728024"/>
            <a:ext cx="130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- กัดกร่อน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DA712A-DC08-4444-BF0B-B7D606D94D36}"/>
              </a:ext>
            </a:extLst>
          </p:cNvPr>
          <p:cNvSpPr txBox="1"/>
          <p:nvPr/>
        </p:nvSpPr>
        <p:spPr>
          <a:xfrm>
            <a:off x="1637669" y="7679740"/>
            <a:ext cx="61775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ความเป็นอันตรายต่อสิ่งแวดล้อม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FFFB871-20DF-4D4B-BDF0-6D66318731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311" y="8074694"/>
            <a:ext cx="1040364" cy="1038921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736AF98-17D9-45CC-A2E1-249CB7E2FE76}"/>
              </a:ext>
            </a:extLst>
          </p:cNvPr>
          <p:cNvCxnSpPr>
            <a:cxnSpLocks/>
          </p:cNvCxnSpPr>
          <p:nvPr/>
        </p:nvCxnSpPr>
        <p:spPr>
          <a:xfrm flipV="1">
            <a:off x="3382055" y="8065169"/>
            <a:ext cx="11024" cy="108258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2BEDFACB-F445-4473-9FDB-DF522A76AC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74137" y="8088502"/>
            <a:ext cx="1036076" cy="103463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B955B80-4A61-4A4C-89A5-6378AA4D9723}"/>
              </a:ext>
            </a:extLst>
          </p:cNvPr>
          <p:cNvSpPr txBox="1"/>
          <p:nvPr/>
        </p:nvSpPr>
        <p:spPr>
          <a:xfrm>
            <a:off x="1248705" y="8317949"/>
            <a:ext cx="263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- เป็น</a:t>
            </a:r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อันตรายต่อ</a:t>
            </a:r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สิ่งมีชีวิต</a:t>
            </a:r>
          </a:p>
          <a:p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  ใน</a:t>
            </a:r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น้ำ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EEA177-94E6-4251-91D9-F947CE1AE5FB}"/>
              </a:ext>
            </a:extLst>
          </p:cNvPr>
          <p:cNvSpPr txBox="1"/>
          <p:nvPr/>
        </p:nvSpPr>
        <p:spPr>
          <a:xfrm>
            <a:off x="4683505" y="8373150"/>
            <a:ext cx="252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- เป็น</a:t>
            </a:r>
            <a:r>
              <a:rPr lang="th-TH" dirty="0">
                <a:latin typeface="2005_iannnnnGMO" panose="02000000000000000000" pitchFamily="2" charset="0"/>
                <a:cs typeface="2005_iannnnnGMO" panose="02000000000000000000" pitchFamily="2" charset="0"/>
              </a:rPr>
              <a:t>อันตรายต่อชั้นโอโซน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A61172E-9E78-4D91-A713-065B5895C4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" y="9187100"/>
            <a:ext cx="6858000" cy="72141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B922D779-9B2B-4EA7-A77A-B31741F55806}"/>
              </a:ext>
            </a:extLst>
          </p:cNvPr>
          <p:cNvSpPr/>
          <p:nvPr/>
        </p:nvSpPr>
        <p:spPr>
          <a:xfrm>
            <a:off x="-8253" y="9287080"/>
            <a:ext cx="6874155" cy="5433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3F6DAFB-D394-4EF1-A596-2196B312A8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7731" l="3148" r="97963">
                        <a14:foregroundMark x1="49630" y1="4214" x2="49630" y2="4214"/>
                        <a14:foregroundMark x1="49815" y1="486" x2="49815" y2="486"/>
                        <a14:foregroundMark x1="87963" y1="77147" x2="87963" y2="77147"/>
                        <a14:foregroundMark x1="92593" y1="67423" x2="92593" y2="67423"/>
                        <a14:foregroundMark x1="97963" y1="71151" x2="97963" y2="71151"/>
                        <a14:foregroundMark x1="54444" y1="92707" x2="54444" y2="92707"/>
                        <a14:foregroundMark x1="50000" y1="97893" x2="50000" y2="97893"/>
                        <a14:foregroundMark x1="3148" y1="71637" x2="3148" y2="716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29" y="9018186"/>
            <a:ext cx="743550" cy="84957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69DB826-7AD6-431A-9BDC-375CED9F92B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6" y="9170139"/>
            <a:ext cx="671439" cy="671439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0BE1CC5-5855-4731-AE9C-DF7FBC761B3E}"/>
              </a:ext>
            </a:extLst>
          </p:cNvPr>
          <p:cNvSpPr txBox="1"/>
          <p:nvPr/>
        </p:nvSpPr>
        <p:spPr>
          <a:xfrm>
            <a:off x="1718699" y="9268030"/>
            <a:ext cx="402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ส่วน</a:t>
            </a:r>
            <a:r>
              <a:rPr lang="th-TH" sz="2000" dirty="0" smtClean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วิเคราะห์</a:t>
            </a:r>
            <a:r>
              <a:rPr lang="th-TH" sz="2000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คุณภาพสิ่งแวดล้อม</a:t>
            </a:r>
          </a:p>
          <a:p>
            <a:r>
              <a:rPr lang="th-TH" sz="2000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สำนักงานสิ่งแวดล้อมภาคที่ </a:t>
            </a:r>
            <a:r>
              <a:rPr lang="en-US" sz="2000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16 </a:t>
            </a:r>
            <a:r>
              <a:rPr lang="th-TH" sz="2000" dirty="0">
                <a:latin typeface="Layiji MaHaNiYom BAO 1.2" panose="02000000000000000000" pitchFamily="2" charset="0"/>
                <a:cs typeface="Layiji MaHaNiYom BAO 1.2" panose="02000000000000000000" pitchFamily="2" charset="0"/>
              </a:rPr>
              <a:t>(สงขลา)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4DD65A8D-27A7-4B64-BA97-EC4ADFE507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33" b="91743" l="9957" r="89610">
                        <a14:foregroundMark x1="18615" y1="91743" x2="18615" y2="917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5377" y="8746277"/>
            <a:ext cx="1290111" cy="1217507"/>
          </a:xfrm>
          <a:prstGeom prst="rect">
            <a:avLst/>
          </a:prstGeom>
        </p:spPr>
      </p:pic>
      <p:sp>
        <p:nvSpPr>
          <p:cNvPr id="58" name="Rectangle: Rounded Corners 25">
            <a:extLst>
              <a:ext uri="{FF2B5EF4-FFF2-40B4-BE49-F238E27FC236}">
                <a16:creationId xmlns:a16="http://schemas.microsoft.com/office/drawing/2014/main" id="{186E3F44-8BB8-4C2F-970B-142A12A0C159}"/>
              </a:ext>
            </a:extLst>
          </p:cNvPr>
          <p:cNvSpPr/>
          <p:nvPr/>
        </p:nvSpPr>
        <p:spPr>
          <a:xfrm>
            <a:off x="41548" y="1066800"/>
            <a:ext cx="6772990" cy="9558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92C562-2D91-478F-AAB8-EA67203410F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287" b="18107" l="81000" r="97875">
                        <a14:foregroundMark x1="88750" y1="2206" x2="88750" y2="2206"/>
                        <a14:foregroundMark x1="88750" y1="1287" x2="88750" y2="1287"/>
                        <a14:foregroundMark x1="81000" y1="9375" x2="81000" y2="9375"/>
                        <a14:foregroundMark x1="81000" y1="7629" x2="81000" y2="7629"/>
                        <a14:foregroundMark x1="90875" y1="18107" x2="90875" y2="18107"/>
                        <a14:foregroundMark x1="97000" y1="14982" x2="97000" y2="14982"/>
                        <a14:foregroundMark x1="82500" y1="5974" x2="82500" y2="5974"/>
                        <a14:foregroundMark x1="94625" y1="6618" x2="94625" y2="6618"/>
                      </a14:backgroundRemoval>
                    </a14:imgEffect>
                  </a14:imgLayer>
                </a14:imgProps>
              </a:ext>
            </a:extLst>
          </a:blip>
          <a:srcRect l="79216" b="80728"/>
          <a:stretch/>
        </p:blipFill>
        <p:spPr>
          <a:xfrm flipH="1">
            <a:off x="-78399" y="-31819"/>
            <a:ext cx="1059343" cy="133583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64D306D-754A-4406-A5C8-3430A4826652}"/>
              </a:ext>
            </a:extLst>
          </p:cNvPr>
          <p:cNvSpPr txBox="1"/>
          <p:nvPr/>
        </p:nvSpPr>
        <p:spPr>
          <a:xfrm>
            <a:off x="77816" y="1193198"/>
            <a:ext cx="6888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ระบบ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 GHS 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Globally Harmonized System of Classification and labeling of Chemicals) 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เป็นระบบการจำแนกประเภทความเป็นอันตราย ข้อควรระวังของการใช้สารเคมีผ่านการติดฉลาก และเอกสารข้อมูลความปลอดภัย </a:t>
            </a:r>
            <a:r>
              <a:rPr lang="en-US" dirty="0" smtClean="0">
                <a:latin typeface="Layiji MaHaNiYom BAO 1.2" panose="02000000000000000000"/>
              </a:rPr>
              <a:t>(Safety </a:t>
            </a:r>
            <a:r>
              <a:rPr lang="en-US" dirty="0">
                <a:latin typeface="Layiji MaHaNiYom BAO 1.2" panose="02000000000000000000"/>
              </a:rPr>
              <a:t>Data Sheet, </a:t>
            </a:r>
            <a:r>
              <a:rPr lang="en-US" dirty="0" smtClean="0">
                <a:latin typeface="Layiji MaHaNiYom BAO 1.2" panose="02000000000000000000"/>
              </a:rPr>
              <a:t>SDS)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latin typeface="Layiji MaHaNiYom BAO 1.2" panose="0200000000000000000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7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238</Words>
  <Application>Microsoft Office PowerPoint</Application>
  <PresentationFormat>A4 Paper (210x297 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2005_iannnnnGMO</vt:lpstr>
      <vt:lpstr>2005_iannnnnMTV</vt:lpstr>
      <vt:lpstr>Arial</vt:lpstr>
      <vt:lpstr>Calibri</vt:lpstr>
      <vt:lpstr>Calibri Light</vt:lpstr>
      <vt:lpstr>Cordia New</vt:lpstr>
      <vt:lpstr>Layiji MaHaNiYom BAO 1.2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SNP SNP</dc:creator>
  <cp:lastModifiedBy>MNRE-PC02</cp:lastModifiedBy>
  <cp:revision>33</cp:revision>
  <dcterms:created xsi:type="dcterms:W3CDTF">2021-01-08T04:09:47Z</dcterms:created>
  <dcterms:modified xsi:type="dcterms:W3CDTF">2021-02-04T09:12:10Z</dcterms:modified>
</cp:coreProperties>
</file>