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6600"/>
    <a:srgbClr val="660066"/>
    <a:srgbClr val="336600"/>
    <a:srgbClr val="003300"/>
    <a:srgbClr val="009900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4273D-D115-467D-83E5-AC800F33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B2041-543C-41EE-8309-2B86CD80D010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2AC07-57BE-4ABC-A28F-AE6A8DDDA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631A-E092-46D6-AB62-6601AD3B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F3CF-DCF2-4AE6-AD46-CE4309C5E15B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4854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3F4CC-CDD2-4C6F-AB08-BB521D8E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7096A-B35F-4CC4-AEE2-1C0CAD30CFB5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5EC32-EC78-47D1-9568-A4FC68C7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1DDCF-5048-47A6-B283-90536FE78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E8F61-D2D6-41F9-81D8-CFA3C4825308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05231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0F9EC-7B6A-453B-86E1-A3AC948AD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A8254-AC7A-4ABF-8898-0E2916B12295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5164D-03D3-4670-9E29-875B41A3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D1C04-1A6F-4E51-8920-628B1297F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F8F68-1D16-4309-BE7B-85B0038CA6D5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78010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9EA10-A67F-413F-9929-98FC91549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22352-9D76-4B3F-8648-F9B93613237C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2484B-EF8B-43EF-A070-D19208CA3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F36CE-7E62-4114-9C71-3008806E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24C23-8BB1-46F8-A098-0C74ACE0194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035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22C78-3D93-4A71-8180-899C2C1F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87A83-7FDD-47F1-BE74-E0A3C371FC3B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CEA2E-A0B7-4F37-B075-7C0ED5C8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D0645-C71C-4F65-BF33-3F8053AE9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6E89-8D4A-4CC5-9E67-0FBB69DAAFA9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37541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9B8024-A890-443D-9880-FE77F349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6CF06-AECC-43DE-9E8B-DEED9DC67873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FF9742-19B5-4E48-970B-6338BB467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8FF7E5-F77A-48B2-BA23-FD365F9FE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EBD4E-6523-4D5A-91B8-274D5D6B007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70029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995169-EA6A-4499-8971-8A1109A2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AA72E-018B-4310-ACEC-0641F1D3A09C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5829BC-3EA9-4683-B293-2349030B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08EA92-6EB3-4A8C-A3E1-1E2B0BE7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18DAA-E88C-4B52-BA56-B1560FBA4D97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49547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BD511CE-7DB6-49BF-9AE4-A31E74ED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1E535-F4AA-4FDD-BFBF-AC65B232B2BD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8BBBD0-3226-4017-B77B-E8CAD5DD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FCA2FE-C3BA-4024-8959-1B19BC04E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7B919-024F-430A-B978-987C5417AF93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02898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8609D1B-D2F7-4AEE-A035-33124DB7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3A825-D6E8-475B-886B-14F3826B2917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F1EE2C4-1BD3-4527-BB2C-837D96E5D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C002FAD-0201-47D7-98FD-D242A644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C2A11-56C4-44BC-A62A-025CDB535913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30515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6BF753-15C5-4B04-AAF6-2DF81201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D170-B029-4F8C-A328-5B32DC9EE2CC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EB3239-00C8-401E-A291-38EB8251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C8E21C-69C9-45B0-84CA-B1D63956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6C5A8-5234-4AE9-90EB-F4E45145C8D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5035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CFD198-167A-49B0-BCA0-F6695FA5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F429-7D08-40DA-BDEE-59E213DCB671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1F2B59-4EC4-468E-BA10-4828870D4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41C7616-D0C0-46C7-9F07-FFBF07F6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002C7-39DE-4AA9-BE13-DC5AEBA12BDC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68856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0B3B0E9-9566-4656-9706-1023AA39B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17D42FE-40EE-44F2-A1DF-91E8B1152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3AC0-CFAA-4976-B7B8-B422DBBAB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BCDA63-563C-464F-B7F7-536AD9ABD737}" type="datetimeFigureOut">
              <a:rPr lang="th-TH"/>
              <a:pPr>
                <a:defRPr/>
              </a:pPr>
              <a:t>12/06/63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57096-6237-4909-8959-ED7801DC3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EB5D-76A8-44E1-86C7-BC4F451F9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7957A6-866F-4638-B698-A6ABB1C15C3F}" type="slidenum">
              <a:rPr lang="th-TH" altLang="th-TH"/>
              <a:pPr>
                <a:defRPr/>
              </a:pPr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รูปภาพ 28">
            <a:extLst>
              <a:ext uri="{FF2B5EF4-FFF2-40B4-BE49-F238E27FC236}">
                <a16:creationId xmlns:a16="http://schemas.microsoft.com/office/drawing/2014/main" id="{3296B389-9159-46F7-9F95-F2EE3354F6E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655288" y="8687248"/>
            <a:ext cx="965766" cy="1102877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0" name="กล่องข้อความ 33">
            <a:extLst>
              <a:ext uri="{FF2B5EF4-FFF2-40B4-BE49-F238E27FC236}">
                <a16:creationId xmlns:a16="http://schemas.microsoft.com/office/drawing/2014/main" id="{B60E47AF-C544-4755-8293-62804EDF60F3}"/>
              </a:ext>
            </a:extLst>
          </p:cNvPr>
          <p:cNvSpPr txBox="1"/>
          <p:nvPr/>
        </p:nvSpPr>
        <p:spPr bwMode="auto">
          <a:xfrm>
            <a:off x="269875" y="8683482"/>
            <a:ext cx="4441825" cy="520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ea typeface="Calibri" panose="020F0502020204030204" pitchFamily="34" charset="0"/>
                <a:cs typeface="TH Niramit AS" panose="02000506000000020004" pitchFamily="2" charset="-34"/>
              </a:rPr>
              <a:t>สำนักงานสิ่งแวดล้อมภาคที่ </a:t>
            </a:r>
            <a:r>
              <a:rPr 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H Niramit AS" panose="02000506000000020004" pitchFamily="2" charset="-34"/>
                <a:ea typeface="Calibri" panose="020F0502020204030204" pitchFamily="34" charset="0"/>
                <a:cs typeface="Cordia New" panose="020B0304020202020204" pitchFamily="34" charset="-34"/>
              </a:rPr>
              <a:t>16 </a:t>
            </a:r>
            <a:r>
              <a:rPr lang="th-TH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TH Niramit AS" panose="02000506000000020004" pitchFamily="2" charset="-34"/>
                <a:ea typeface="Calibri" panose="020F0502020204030204" pitchFamily="34" charset="0"/>
              </a:rPr>
              <a:t>(สงขลา)</a:t>
            </a:r>
            <a:endParaRPr lang="en-US" sz="2600" dirty="0"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2052" name="กล่องข้อความ 34">
            <a:extLst>
              <a:ext uri="{FF2B5EF4-FFF2-40B4-BE49-F238E27FC236}">
                <a16:creationId xmlns:a16="http://schemas.microsoft.com/office/drawing/2014/main" id="{DE659D82-BC62-46AB-832C-968B2261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9094788"/>
            <a:ext cx="579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altLang="th-TH" sz="1700" b="1">
                <a:solidFill>
                  <a:srgbClr val="00206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ถนนกาญจนวนิช ตำบลเขารูปช้าง อำเภอเมือง จังหวัดสงขลา</a:t>
            </a:r>
            <a:r>
              <a:rPr lang="en-US" altLang="th-TH" sz="1700" b="1">
                <a:solidFill>
                  <a:srgbClr val="00206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       </a:t>
            </a:r>
            <a:r>
              <a:rPr lang="th-TH" altLang="th-TH" sz="1700" b="1">
                <a:solidFill>
                  <a:srgbClr val="00206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 </a:t>
            </a:r>
            <a:r>
              <a:rPr lang="en-US" altLang="th-TH" sz="1700" b="1">
                <a:solidFill>
                  <a:srgbClr val="00206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 0 7431 1882 </a:t>
            </a:r>
            <a:endParaRPr lang="en-US" altLang="th-TH" sz="1100">
              <a:ea typeface="Calibri" panose="020F0502020204030204" pitchFamily="34" charset="0"/>
            </a:endParaRPr>
          </a:p>
        </p:txBody>
      </p:sp>
      <p:sp>
        <p:nvSpPr>
          <p:cNvPr id="2053" name="กล่องข้อความ 35">
            <a:extLst>
              <a:ext uri="{FF2B5EF4-FFF2-40B4-BE49-F238E27FC236}">
                <a16:creationId xmlns:a16="http://schemas.microsoft.com/office/drawing/2014/main" id="{F063437A-EA4F-45F5-83AF-B20ACD4E6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9401175"/>
            <a:ext cx="5648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altLang="th-TH" sz="1700" b="1">
                <a:solidFill>
                  <a:srgbClr val="3333FF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        www.reo16.mnre.go.th  </a:t>
            </a:r>
            <a:r>
              <a:rPr lang="en-US" altLang="th-TH" sz="1700" b="1">
                <a:solidFill>
                  <a:srgbClr val="C45911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         </a:t>
            </a:r>
            <a:r>
              <a:rPr lang="th-TH" altLang="th-TH" sz="1700" b="1">
                <a:solidFill>
                  <a:srgbClr val="FF6600"/>
                </a:solidFill>
                <a:ea typeface="Calibri" panose="020F0502020204030204" pitchFamily="34" charset="0"/>
                <a:cs typeface="TH Niramit AS" panose="02000506000000020004" pitchFamily="2" charset="-34"/>
              </a:rPr>
              <a:t>สำนักงานสิ่งแวดล้อมภาคที่ </a:t>
            </a:r>
            <a:r>
              <a:rPr lang="en-US" altLang="th-TH" sz="1700" b="1">
                <a:solidFill>
                  <a:srgbClr val="FF660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16</a:t>
            </a:r>
            <a:r>
              <a:rPr lang="th-TH" altLang="th-TH" sz="1700" b="1">
                <a:solidFill>
                  <a:srgbClr val="FF6600"/>
                </a:solidFill>
                <a:latin typeface="TH Niramit AS" panose="02000506000000020004" pitchFamily="2" charset="-34"/>
                <a:ea typeface="Calibri" panose="020F0502020204030204" pitchFamily="34" charset="0"/>
              </a:rPr>
              <a:t> (สงขลา)</a:t>
            </a:r>
            <a:endParaRPr lang="en-US" altLang="th-TH" sz="1100">
              <a:ea typeface="Calibri" panose="020F0502020204030204" pitchFamily="34" charset="0"/>
            </a:endParaRPr>
          </a:p>
        </p:txBody>
      </p:sp>
      <p:pic>
        <p:nvPicPr>
          <p:cNvPr id="2054" name="รูปภาพ 33">
            <a:extLst>
              <a:ext uri="{FF2B5EF4-FFF2-40B4-BE49-F238E27FC236}">
                <a16:creationId xmlns:a16="http://schemas.microsoft.com/office/drawing/2014/main" id="{7208FE26-FB88-4D1D-A8A8-0121E92E8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0" y="9396413"/>
            <a:ext cx="277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รูปภาพ 34">
            <a:extLst>
              <a:ext uri="{FF2B5EF4-FFF2-40B4-BE49-F238E27FC236}">
                <a16:creationId xmlns:a16="http://schemas.microsoft.com/office/drawing/2014/main" id="{003CC695-E4EA-4163-B90E-E8DFF5C40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371013"/>
            <a:ext cx="3175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รูปภาพ 35">
            <a:extLst>
              <a:ext uri="{FF2B5EF4-FFF2-40B4-BE49-F238E27FC236}">
                <a16:creationId xmlns:a16="http://schemas.microsoft.com/office/drawing/2014/main" id="{634608CD-E546-44EC-987B-27DA9B019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975" y="9080500"/>
            <a:ext cx="341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กล่องข้อความ 10">
            <a:extLst>
              <a:ext uri="{FF2B5EF4-FFF2-40B4-BE49-F238E27FC236}">
                <a16:creationId xmlns:a16="http://schemas.microsoft.com/office/drawing/2014/main" id="{BDC43FE0-D1B3-49C8-BEC2-CBA8C13BA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6527800"/>
            <a:ext cx="6858000" cy="927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h-TH" altLang="th-TH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AB834E4-93EA-4C13-8DB0-AA9BA0761F3A}"/>
              </a:ext>
            </a:extLst>
          </p:cNvPr>
          <p:cNvSpPr/>
          <p:nvPr/>
        </p:nvSpPr>
        <p:spPr>
          <a:xfrm>
            <a:off x="0" y="7410450"/>
            <a:ext cx="6858000" cy="116998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1800"/>
          </a:p>
        </p:txBody>
      </p:sp>
      <p:pic>
        <p:nvPicPr>
          <p:cNvPr id="2059" name="Picture 29">
            <a:extLst>
              <a:ext uri="{FF2B5EF4-FFF2-40B4-BE49-F238E27FC236}">
                <a16:creationId xmlns:a16="http://schemas.microsoft.com/office/drawing/2014/main" id="{94930FC5-C5D5-4B77-A0CC-15E0C53CE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163" y="7396163"/>
            <a:ext cx="13589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Rectangle 30">
            <a:extLst>
              <a:ext uri="{FF2B5EF4-FFF2-40B4-BE49-F238E27FC236}">
                <a16:creationId xmlns:a16="http://schemas.microsoft.com/office/drawing/2014/main" id="{2C618270-00D2-459E-8EEB-0BFBE9984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3" y="7754938"/>
            <a:ext cx="6553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h-TH" altLang="en-US" sz="2200" dirty="0">
                <a:solidFill>
                  <a:srgbClr val="002060"/>
                </a:solidFill>
                <a:latin typeface="DSN LardPhrao" panose="00000400000000000000" pitchFamily="2" charset="-34"/>
                <a:cs typeface="DSN LardPhrao" panose="00000400000000000000" pitchFamily="2" charset="-34"/>
              </a:rPr>
              <a:t>ติดตามข้อมูลคุณภาพอากาศและสถานการณ์ฝุ่น </a:t>
            </a:r>
            <a:r>
              <a:rPr lang="en-US" altLang="en-US" sz="2200" dirty="0">
                <a:solidFill>
                  <a:srgbClr val="002060"/>
                </a:solidFill>
                <a:latin typeface="DSN LardPhrao" panose="00000400000000000000" pitchFamily="2" charset="-34"/>
                <a:cs typeface="DSN LardPhrao" panose="00000400000000000000" pitchFamily="2" charset="-34"/>
              </a:rPr>
              <a:t>PM</a:t>
            </a:r>
            <a:r>
              <a:rPr lang="en-US" altLang="en-US" sz="2200" baseline="-25000" dirty="0">
                <a:solidFill>
                  <a:srgbClr val="002060"/>
                </a:solidFill>
                <a:latin typeface="DSN LardPhrao" panose="00000400000000000000" pitchFamily="2" charset="-34"/>
                <a:cs typeface="DSN LardPhrao" panose="00000400000000000000" pitchFamily="2" charset="-34"/>
              </a:rPr>
              <a:t>2.5</a:t>
            </a:r>
            <a:endParaRPr lang="th-TH" altLang="en-US" sz="2200" baseline="-25000" dirty="0">
              <a:solidFill>
                <a:srgbClr val="002060"/>
              </a:solidFill>
              <a:latin typeface="DSN LardPhrao" panose="00000400000000000000" pitchFamily="2" charset="-34"/>
              <a:cs typeface="DSN LardPhrao" panose="00000400000000000000" pitchFamily="2" charset="-34"/>
            </a:endParaRPr>
          </a:p>
          <a:p>
            <a:pPr eaLnBrk="1" hangingPunct="1"/>
            <a:r>
              <a:rPr lang="th-TH" altLang="en-US" sz="2200" dirty="0">
                <a:solidFill>
                  <a:srgbClr val="002060"/>
                </a:solidFill>
                <a:latin typeface="DSN LardPhrao" panose="00000400000000000000" pitchFamily="2" charset="-34"/>
                <a:cs typeface="DSN LardPhrao" panose="00000400000000000000" pitchFamily="2" charset="-34"/>
              </a:rPr>
              <a:t>จากสถานีตรวจวัดคุณภาพอากาศกรมควบคุมมลพิษ ได้ที่....</a:t>
            </a:r>
          </a:p>
          <a:p>
            <a:pPr eaLnBrk="1" hangingPunct="1"/>
            <a:endParaRPr lang="en-US" altLang="en-US" sz="2200" dirty="0">
              <a:solidFill>
                <a:srgbClr val="002060"/>
              </a:solidFill>
              <a:latin typeface="DSN LardPhrao" panose="00000400000000000000" pitchFamily="2" charset="-34"/>
              <a:cs typeface="DSN LardPhrao" panose="00000400000000000000" pitchFamily="2" charset="-34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E1F109-09B8-4D95-A203-C4093EB1CAA6}"/>
              </a:ext>
            </a:extLst>
          </p:cNvPr>
          <p:cNvSpPr/>
          <p:nvPr/>
        </p:nvSpPr>
        <p:spPr>
          <a:xfrm>
            <a:off x="52388" y="365125"/>
            <a:ext cx="6430962" cy="912813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SN ThaiRat" panose="00000400000000000000" pitchFamily="2" charset="-34"/>
              <a:cs typeface="DSN ThaiRat" panose="00000400000000000000" pitchFamily="2" charset="-3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SN ThaiRat" panose="00000400000000000000" pitchFamily="2" charset="-34"/>
                <a:cs typeface="DSN ThaiRat" panose="00000400000000000000" pitchFamily="2" charset="-34"/>
              </a:rPr>
              <a:t>วันที่ 12 มิถุนายน 2563 เวลา 09.00 น.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93903-DCA8-41AE-A9ED-D9DA4FB8ECDA}"/>
              </a:ext>
            </a:extLst>
          </p:cNvPr>
          <p:cNvSpPr txBox="1"/>
          <p:nvPr/>
        </p:nvSpPr>
        <p:spPr>
          <a:xfrm>
            <a:off x="358605" y="1772849"/>
            <a:ext cx="6431280" cy="146706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      PM</a:t>
            </a:r>
            <a:r>
              <a:rPr lang="en-US" sz="2400" baseline="-250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2.5</a:t>
            </a:r>
            <a:r>
              <a:rPr lang="th-TH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 เฉลี่ย 24 ชั่วโมง ตรวจวัดได้ </a:t>
            </a:r>
            <a:r>
              <a:rPr lang="th-TH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22 </a:t>
            </a:r>
            <a:r>
              <a:rPr lang="th-TH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ไมโครกรัมต่อลูกบาศก์เมตร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      (</a:t>
            </a:r>
            <a:r>
              <a:rPr lang="th-TH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มาตรฐานไม่เกิน 50 ไมโครกรัมต่อลูกบาศก์เมตร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)</a:t>
            </a:r>
            <a:r>
              <a:rPr lang="th-TH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H Baijam" panose="02000506000000020004" pitchFamily="2" charset="-34"/>
                <a:cs typeface="TH Baijam" panose="02000506000000020004" pitchFamily="2" charset="-34"/>
              </a:rPr>
              <a:t>  </a:t>
            </a:r>
          </a:p>
          <a:p>
            <a:pPr eaLnBrk="1" fontAlgn="auto" hangingPunct="1">
              <a:spcBef>
                <a:spcPts val="1600"/>
              </a:spcBef>
              <a:spcAft>
                <a:spcPts val="0"/>
              </a:spcAft>
              <a:defRPr/>
            </a:pPr>
            <a:r>
              <a:rPr lang="th-TH" sz="2400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           คุณภาพอากาศอยู่ใน </a:t>
            </a:r>
            <a:r>
              <a:rPr lang="th-TH" b="1" dirty="0">
                <a:ln>
                  <a:solidFill>
                    <a:schemeClr val="accent1"/>
                  </a:solidFill>
                </a:ln>
                <a:solidFill>
                  <a:srgbClr val="00206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ระดับดีมาก</a:t>
            </a:r>
            <a:endParaRPr lang="en-US" sz="2400" dirty="0">
              <a:ln>
                <a:solidFill>
                  <a:schemeClr val="accent1"/>
                </a:solidFill>
              </a:ln>
              <a:solidFill>
                <a:srgbClr val="002060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C1A436-04AA-4D5F-BF2C-56B6CC61998A}"/>
              </a:ext>
            </a:extLst>
          </p:cNvPr>
          <p:cNvSpPr/>
          <p:nvPr/>
        </p:nvSpPr>
        <p:spPr>
          <a:xfrm>
            <a:off x="149225" y="3387725"/>
            <a:ext cx="6675438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thai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00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SN SukSaWat" panose="00000400000000000000" pitchFamily="2" charset="-34"/>
                <a:cs typeface="DSN SukSaWat" panose="00000400000000000000" pitchFamily="2" charset="-34"/>
              </a:rPr>
              <a:t>กราฟและตารางแสดงคุณภาพอากาศย้อนหลัง 7 วัน</a:t>
            </a:r>
          </a:p>
        </p:txBody>
      </p:sp>
      <p:pic>
        <p:nvPicPr>
          <p:cNvPr id="2064" name="Graphic 13" descr="Cloud">
            <a:extLst>
              <a:ext uri="{FF2B5EF4-FFF2-40B4-BE49-F238E27FC236}">
                <a16:creationId xmlns:a16="http://schemas.microsoft.com/office/drawing/2014/main" id="{F5BFE485-D5F9-4EB0-AA4C-18256477C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833563"/>
            <a:ext cx="415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5">
            <a:extLst>
              <a:ext uri="{FF2B5EF4-FFF2-40B4-BE49-F238E27FC236}">
                <a16:creationId xmlns:a16="http://schemas.microsoft.com/office/drawing/2014/main" id="{F6DDA429-E4BD-4555-83EC-D2A26A433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2782888"/>
            <a:ext cx="41592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80349FE-7735-44F2-BBF1-EDC2FD4DD9B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9722" t="10237" r="20833" b="13590"/>
          <a:stretch/>
        </p:blipFill>
        <p:spPr>
          <a:xfrm>
            <a:off x="5121275" y="31750"/>
            <a:ext cx="1590675" cy="133508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C0B7431-0191-477E-8732-E76FD5D3561F}"/>
              </a:ext>
            </a:extLst>
          </p:cNvPr>
          <p:cNvSpPr txBox="1"/>
          <p:nvPr/>
        </p:nvSpPr>
        <p:spPr>
          <a:xfrm>
            <a:off x="3679825" y="336550"/>
            <a:ext cx="2500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000" b="1" dirty="0">
                <a:solidFill>
                  <a:schemeClr val="accent4">
                    <a:lumMod val="50000"/>
                  </a:schemeClr>
                </a:solidFill>
                <a:latin typeface="DSN SiamSquare" panose="00000400000000000000" pitchFamily="2" charset="-34"/>
                <a:cs typeface="DSN SiamSquare" panose="00000400000000000000" pitchFamily="2" charset="-34"/>
              </a:rPr>
              <a:t>จังหวัดสงขลา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7DA9DC-1412-4D04-A435-8FF1D70FC32A}"/>
              </a:ext>
            </a:extLst>
          </p:cNvPr>
          <p:cNvSpPr/>
          <p:nvPr/>
        </p:nvSpPr>
        <p:spPr>
          <a:xfrm>
            <a:off x="58908" y="-51321"/>
            <a:ext cx="380428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dirty="0">
                <a:solidFill>
                  <a:srgbClr val="FF0000"/>
                </a:solidFill>
                <a:latin typeface="DSN IsaRaPhap" panose="00000400000000000000" pitchFamily="2" charset="-34"/>
                <a:cs typeface="DSN IsaRaPhap" panose="00000400000000000000" pitchFamily="2" charset="-34"/>
              </a:rPr>
              <a:t>สถานการณ์</a:t>
            </a:r>
            <a:r>
              <a:rPr lang="en-US" sz="5400" dirty="0">
                <a:solidFill>
                  <a:srgbClr val="FF0000"/>
                </a:solidFill>
                <a:latin typeface="DSN IsaRaPhap" panose="00000400000000000000" pitchFamily="2" charset="-34"/>
                <a:cs typeface="DSN IsaRaPhap" panose="00000400000000000000" pitchFamily="2" charset="-34"/>
              </a:rPr>
              <a:t> </a:t>
            </a:r>
            <a:r>
              <a:rPr lang="en-US" sz="6000" dirty="0">
                <a:ln>
                  <a:solidFill>
                    <a:srgbClr val="FFC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DSN IsaRaPhap" panose="00000400000000000000" pitchFamily="2" charset="-34"/>
                <a:cs typeface="DSN IsaRaPhap" panose="00000400000000000000" pitchFamily="2" charset="-34"/>
              </a:rPr>
              <a:t>PM</a:t>
            </a:r>
            <a:r>
              <a:rPr lang="en-US" sz="6000" baseline="-25000" dirty="0">
                <a:ln>
                  <a:solidFill>
                    <a:srgbClr val="FFC0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DSN IsaRaPhap" panose="00000400000000000000" pitchFamily="2" charset="-34"/>
                <a:cs typeface="DSN IsaRaPhap" panose="00000400000000000000" pitchFamily="2" charset="-34"/>
              </a:rPr>
              <a:t>2.5</a:t>
            </a:r>
            <a:r>
              <a:rPr lang="en-US" sz="6000" dirty="0">
                <a:solidFill>
                  <a:srgbClr val="FF0000"/>
                </a:solidFill>
                <a:latin typeface="DSN IsaRaPhap" panose="00000400000000000000" pitchFamily="2" charset="-34"/>
                <a:cs typeface="DSN IsaRaPhap" panose="00000400000000000000" pitchFamily="2" charset="-34"/>
              </a:rPr>
              <a:t> </a:t>
            </a:r>
            <a:endParaRPr lang="en-US" sz="5400" dirty="0">
              <a:solidFill>
                <a:srgbClr val="FF0000"/>
              </a:solidFill>
              <a:latin typeface="DSN IsaRaPhap" panose="00000400000000000000" pitchFamily="2" charset="-34"/>
              <a:cs typeface="DSN IsaRaPhap" panose="00000400000000000000" pitchFamily="2" charset="-34"/>
            </a:endParaRPr>
          </a:p>
        </p:txBody>
      </p:sp>
      <p:sp>
        <p:nvSpPr>
          <p:cNvPr id="2069" name="กล่องข้อความ 2">
            <a:extLst>
              <a:ext uri="{FF2B5EF4-FFF2-40B4-BE49-F238E27FC236}">
                <a16:creationId xmlns:a16="http://schemas.microsoft.com/office/drawing/2014/main" id="{02F9C629-EAEE-4834-9684-4DD51C93B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25" y="7400925"/>
            <a:ext cx="6056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th-TH" altLang="th-TH" sz="2400" b="1">
                <a:solidFill>
                  <a:srgbClr val="A50021"/>
                </a:solidFill>
                <a:latin typeface="DSN Single" panose="00000400000000000000" pitchFamily="2" charset="-34"/>
                <a:cs typeface="DSN Single" panose="00000400000000000000" pitchFamily="2" charset="-34"/>
              </a:rPr>
              <a:t>วิธีการตรวจวัดคุณภาพอากาศเป็นไปตามมาตรฐานที่กฎหมายกำหนด</a:t>
            </a:r>
          </a:p>
        </p:txBody>
      </p:sp>
      <p:grpSp>
        <p:nvGrpSpPr>
          <p:cNvPr id="2070" name="กลุ่ม 15">
            <a:extLst>
              <a:ext uri="{FF2B5EF4-FFF2-40B4-BE49-F238E27FC236}">
                <a16:creationId xmlns:a16="http://schemas.microsoft.com/office/drawing/2014/main" id="{B6CD35F6-BAA7-4DD2-91F4-9243D74EF222}"/>
              </a:ext>
            </a:extLst>
          </p:cNvPr>
          <p:cNvGrpSpPr>
            <a:grpSpLocks/>
          </p:cNvGrpSpPr>
          <p:nvPr/>
        </p:nvGrpSpPr>
        <p:grpSpPr bwMode="auto">
          <a:xfrm>
            <a:off x="15875" y="6789738"/>
            <a:ext cx="6759575" cy="623887"/>
            <a:chOff x="23226" y="6751540"/>
            <a:chExt cx="6759428" cy="623542"/>
          </a:xfrm>
        </p:grpSpPr>
        <p:sp>
          <p:nvSpPr>
            <p:cNvPr id="2073" name="กล่องข้อความ 5">
              <a:extLst>
                <a:ext uri="{FF2B5EF4-FFF2-40B4-BE49-F238E27FC236}">
                  <a16:creationId xmlns:a16="http://schemas.microsoft.com/office/drawing/2014/main" id="{1332CC1B-5865-4EFA-A580-C44951CE3A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4341" y="7067305"/>
              <a:ext cx="52883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th-TH" sz="1400" b="1">
                  <a:solidFill>
                    <a:srgbClr val="00B0F0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0 - 25                </a:t>
              </a:r>
              <a:r>
                <a:rPr lang="en-US" altLang="th-TH" sz="1400" b="1">
                  <a:solidFill>
                    <a:srgbClr val="92D050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26 - 50            </a:t>
              </a:r>
              <a:r>
                <a:rPr lang="en-US" altLang="th-TH" sz="1400" b="1">
                  <a:solidFill>
                    <a:srgbClr val="FFC000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51 - 100                </a:t>
              </a:r>
              <a:r>
                <a:rPr lang="en-US" altLang="th-TH" sz="1400" b="1">
                  <a:solidFill>
                    <a:schemeClr val="accent2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101 - 200                   </a:t>
              </a:r>
              <a:r>
                <a:rPr lang="en-US" altLang="th-TH" sz="1400" b="1">
                  <a:solidFill>
                    <a:srgbClr val="FF0000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201 </a:t>
              </a:r>
              <a:r>
                <a:rPr lang="th-TH" altLang="th-TH" sz="1400" b="1">
                  <a:solidFill>
                    <a:srgbClr val="FF0000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ขึ้นไป</a:t>
              </a:r>
              <a:r>
                <a:rPr lang="en-US" altLang="th-TH" sz="1400" b="1">
                  <a:solidFill>
                    <a:srgbClr val="FF0000"/>
                  </a:solidFill>
                  <a:latin typeface="DSN ArKorn" panose="00000400000000000000" pitchFamily="2" charset="-34"/>
                  <a:cs typeface="DSN ArKorn" panose="00000400000000000000" pitchFamily="2" charset="-34"/>
                </a:rPr>
                <a:t> </a:t>
              </a:r>
              <a:endParaRPr lang="th-TH" altLang="th-TH" sz="1400" b="1">
                <a:solidFill>
                  <a:srgbClr val="FF0000"/>
                </a:solidFill>
                <a:latin typeface="DSN ArKorn" panose="00000400000000000000" pitchFamily="2" charset="-34"/>
                <a:cs typeface="DSN ArKorn" panose="00000400000000000000" pitchFamily="2" charset="-34"/>
              </a:endParaRPr>
            </a:p>
          </p:txBody>
        </p:sp>
        <p:grpSp>
          <p:nvGrpSpPr>
            <p:cNvPr id="2074" name="กลุ่ม 14">
              <a:extLst>
                <a:ext uri="{FF2B5EF4-FFF2-40B4-BE49-F238E27FC236}">
                  <a16:creationId xmlns:a16="http://schemas.microsoft.com/office/drawing/2014/main" id="{ADA62683-EE02-4F0B-A52D-05FDE58255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26" y="6751540"/>
              <a:ext cx="6716733" cy="423181"/>
              <a:chOff x="23226" y="6751540"/>
              <a:chExt cx="6716733" cy="423181"/>
            </a:xfrm>
          </p:grpSpPr>
          <p:pic>
            <p:nvPicPr>
              <p:cNvPr id="2075" name="รูปภาพ 1">
                <a:extLst>
                  <a:ext uri="{FF2B5EF4-FFF2-40B4-BE49-F238E27FC236}">
                    <a16:creationId xmlns:a16="http://schemas.microsoft.com/office/drawing/2014/main" id="{CEB03EEA-D8BA-46EB-A14B-13AE2669A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379"/>
              <a:stretch>
                <a:fillRect/>
              </a:stretch>
            </p:blipFill>
            <p:spPr bwMode="auto">
              <a:xfrm>
                <a:off x="1218078" y="6751540"/>
                <a:ext cx="5521881" cy="423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กล่องข้อความ 9">
                <a:extLst>
                  <a:ext uri="{FF2B5EF4-FFF2-40B4-BE49-F238E27FC236}">
                    <a16:creationId xmlns:a16="http://schemas.microsoft.com/office/drawing/2014/main" id="{5350BD0B-D3F0-48BD-985F-41E11F83007D}"/>
                  </a:ext>
                </a:extLst>
              </p:cNvPr>
              <p:cNvSpPr txBox="1"/>
              <p:nvPr/>
            </p:nvSpPr>
            <p:spPr>
              <a:xfrm>
                <a:off x="23226" y="6762646"/>
                <a:ext cx="1414432" cy="36968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th-TH" sz="18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DSN MaiThai" panose="00000400000000000000" pitchFamily="2" charset="-34"/>
                    <a:cs typeface="DSN MaiThai" panose="00000400000000000000" pitchFamily="2" charset="-34"/>
                  </a:rPr>
                  <a:t>คุณภาพอากาศ</a:t>
                </a:r>
              </a:p>
            </p:txBody>
          </p:sp>
        </p:grpSp>
      </p:grp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9D99E979-9B97-4C09-9D99-CA8AC0A71B48}"/>
              </a:ext>
            </a:extLst>
          </p:cNvPr>
          <p:cNvSpPr txBox="1"/>
          <p:nvPr/>
        </p:nvSpPr>
        <p:spPr bwMode="auto">
          <a:xfrm>
            <a:off x="361950" y="7050088"/>
            <a:ext cx="720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DSN LardPhrao" panose="00000400000000000000" pitchFamily="2" charset="-34"/>
                <a:cs typeface="DSN LardPhrao" panose="00000400000000000000" pitchFamily="2" charset="-34"/>
              </a:rPr>
              <a:t>AQI</a:t>
            </a:r>
            <a:endParaRPr lang="th-TH" sz="1800" b="1" dirty="0">
              <a:solidFill>
                <a:schemeClr val="tx1">
                  <a:lumMod val="50000"/>
                  <a:lumOff val="50000"/>
                </a:schemeClr>
              </a:solidFill>
              <a:latin typeface="DSN LardPhrao" panose="00000400000000000000" pitchFamily="2" charset="-34"/>
              <a:cs typeface="DSN LardPhrao" panose="00000400000000000000" pitchFamily="2" charset="-34"/>
            </a:endParaRPr>
          </a:p>
        </p:txBody>
      </p:sp>
      <p:pic>
        <p:nvPicPr>
          <p:cNvPr id="2" name="รูปภาพ 1">
            <a:extLst>
              <a:ext uri="{FF2B5EF4-FFF2-40B4-BE49-F238E27FC236}">
                <a16:creationId xmlns:a16="http://schemas.microsoft.com/office/drawing/2014/main" id="{A2BCF8F7-17B3-48B0-860C-E6AFD15C0FE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15854" t="45798" r="15969" b="13353"/>
          <a:stretch/>
        </p:blipFill>
        <p:spPr>
          <a:xfrm>
            <a:off x="-15241" y="3863975"/>
            <a:ext cx="6888481" cy="26636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5120</TotalTime>
  <Words>139</Words>
  <Application>Microsoft Office PowerPoint</Application>
  <PresentationFormat>กระดาษ A4 (210x297 มม.)</PresentationFormat>
  <Paragraphs>17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5" baseType="lpstr">
      <vt:lpstr>Arial</vt:lpstr>
      <vt:lpstr>Calibri</vt:lpstr>
      <vt:lpstr>Calibri Light</vt:lpstr>
      <vt:lpstr>DSN ArKorn</vt:lpstr>
      <vt:lpstr>DSN IsaRaPhap</vt:lpstr>
      <vt:lpstr>DSN LardPhrao</vt:lpstr>
      <vt:lpstr>DSN MaiThai</vt:lpstr>
      <vt:lpstr>DSN SiamSquare</vt:lpstr>
      <vt:lpstr>DSN Single</vt:lpstr>
      <vt:lpstr>DSN SukSaWat</vt:lpstr>
      <vt:lpstr>DSN ThaiRat</vt:lpstr>
      <vt:lpstr>TH Baijam</vt:lpstr>
      <vt:lpstr>TH Niramit AS</vt:lpstr>
      <vt:lpstr>Office Theme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219</cp:revision>
  <dcterms:created xsi:type="dcterms:W3CDTF">2020-02-06T04:23:40Z</dcterms:created>
  <dcterms:modified xsi:type="dcterms:W3CDTF">2020-06-12T02:48:24Z</dcterms:modified>
</cp:coreProperties>
</file>